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97" r:id="rId1"/>
  </p:sldMasterIdLst>
  <p:notesMasterIdLst>
    <p:notesMasterId r:id="rId45"/>
  </p:notesMasterIdLst>
  <p:sldIdLst>
    <p:sldId id="256" r:id="rId2"/>
    <p:sldId id="806" r:id="rId3"/>
    <p:sldId id="777" r:id="rId4"/>
    <p:sldId id="780" r:id="rId5"/>
    <p:sldId id="781" r:id="rId6"/>
    <p:sldId id="785" r:id="rId7"/>
    <p:sldId id="787" r:id="rId8"/>
    <p:sldId id="790" r:id="rId9"/>
    <p:sldId id="791" r:id="rId10"/>
    <p:sldId id="792" r:id="rId11"/>
    <p:sldId id="793" r:id="rId12"/>
    <p:sldId id="794" r:id="rId13"/>
    <p:sldId id="795" r:id="rId14"/>
    <p:sldId id="796" r:id="rId15"/>
    <p:sldId id="797" r:id="rId16"/>
    <p:sldId id="798" r:id="rId17"/>
    <p:sldId id="799" r:id="rId18"/>
    <p:sldId id="801" r:id="rId19"/>
    <p:sldId id="802" r:id="rId20"/>
    <p:sldId id="807" r:id="rId21"/>
    <p:sldId id="808" r:id="rId22"/>
    <p:sldId id="810" r:id="rId23"/>
    <p:sldId id="812" r:id="rId24"/>
    <p:sldId id="646" r:id="rId25"/>
    <p:sldId id="647" r:id="rId26"/>
    <p:sldId id="813" r:id="rId27"/>
    <p:sldId id="814" r:id="rId28"/>
    <p:sldId id="619" r:id="rId29"/>
    <p:sldId id="649" r:id="rId30"/>
    <p:sldId id="815" r:id="rId31"/>
    <p:sldId id="817" r:id="rId32"/>
    <p:sldId id="816" r:id="rId33"/>
    <p:sldId id="818" r:id="rId34"/>
    <p:sldId id="432" r:id="rId35"/>
    <p:sldId id="819" r:id="rId36"/>
    <p:sldId id="820" r:id="rId37"/>
    <p:sldId id="822" r:id="rId38"/>
    <p:sldId id="823" r:id="rId39"/>
    <p:sldId id="824" r:id="rId40"/>
    <p:sldId id="825" r:id="rId41"/>
    <p:sldId id="826" r:id="rId42"/>
    <p:sldId id="821" r:id="rId43"/>
    <p:sldId id="295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60" autoAdjust="0"/>
    <p:restoredTop sz="74168"/>
  </p:normalViewPr>
  <p:slideViewPr>
    <p:cSldViewPr snapToGrid="0" snapToObjects="1">
      <p:cViewPr varScale="1">
        <p:scale>
          <a:sx n="120" d="100"/>
          <a:sy n="120" d="100"/>
        </p:scale>
        <p:origin x="13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D4C55-A11A-944F-800F-67F9718B3DD8}" type="datetimeFigureOut">
              <a:rPr lang="x-none" altLang="zh-CN" smtClean="0"/>
              <a:t>2021/6/2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FD0B9-7173-034B-9F02-A7D0EF5F01B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90111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03959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33677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35024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26087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13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48759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14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08936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15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05851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16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98083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75439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18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58860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19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11272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833807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22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1544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24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69373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25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88458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699994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487993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 0</a:t>
            </a: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34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077237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 0</a:t>
            </a: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35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2389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 0</a:t>
            </a: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36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27468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 0</a:t>
            </a: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37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13355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 0</a:t>
            </a: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38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15999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14399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 0</a:t>
            </a: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39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996003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 0</a:t>
            </a: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40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199648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 0</a:t>
            </a: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41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668888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 0</a:t>
            </a: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42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2040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43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74864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29500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49867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00509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61974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59159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2902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A03DED63-EF21-A34A-A2AE-9450D99581DB}" type="datetimeFigureOut">
              <a:rPr lang="x-none" altLang="zh-CN" smtClean="0"/>
              <a:t>2021/6/2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80682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ED63-EF21-A34A-A2AE-9450D99581DB}" type="datetimeFigureOut">
              <a:rPr lang="x-none" altLang="zh-CN" smtClean="0"/>
              <a:t>2021/6/2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35366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3DED63-EF21-A34A-A2AE-9450D99581DB}" type="datetimeFigureOut">
              <a:rPr lang="x-none" altLang="zh-CN" smtClean="0"/>
              <a:t>2021/6/2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74207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3DED63-EF21-A34A-A2AE-9450D99581DB}" type="datetimeFigureOut">
              <a:rPr lang="x-none" altLang="zh-CN" smtClean="0"/>
              <a:t>2021/6/2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87233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3DED63-EF21-A34A-A2AE-9450D99581DB}" type="datetimeFigureOut">
              <a:rPr lang="x-none" altLang="zh-CN" smtClean="0"/>
              <a:t>2021/6/2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38408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ED63-EF21-A34A-A2AE-9450D99581DB}" type="datetimeFigureOut">
              <a:rPr lang="x-none" altLang="zh-CN" smtClean="0"/>
              <a:t>2021/6/2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84457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ED63-EF21-A34A-A2AE-9450D99581DB}" type="datetimeFigureOut">
              <a:rPr lang="x-none" altLang="zh-CN" smtClean="0"/>
              <a:t>2021/6/2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20314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ED63-EF21-A34A-A2AE-9450D99581DB}" type="datetimeFigureOut">
              <a:rPr lang="x-none" altLang="zh-CN" smtClean="0"/>
              <a:t>2021/6/2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302334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3DED63-EF21-A34A-A2AE-9450D99581DB}" type="datetimeFigureOut">
              <a:rPr lang="x-none" altLang="zh-CN" smtClean="0"/>
              <a:t>2021/6/2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15403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ED63-EF21-A34A-A2AE-9450D99581DB}" type="datetimeFigureOut">
              <a:rPr lang="x-none" altLang="zh-CN" smtClean="0"/>
              <a:t>2021/6/2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2680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3DED63-EF21-A34A-A2AE-9450D99581DB}" type="datetimeFigureOut">
              <a:rPr lang="x-none" altLang="zh-CN" smtClean="0"/>
              <a:t>2021/6/2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0942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ED63-EF21-A34A-A2AE-9450D99581DB}" type="datetimeFigureOut">
              <a:rPr lang="x-none" altLang="zh-CN" smtClean="0"/>
              <a:t>2021/6/2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5918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ED63-EF21-A34A-A2AE-9450D99581DB}" type="datetimeFigureOut">
              <a:rPr lang="x-none" altLang="zh-CN" smtClean="0"/>
              <a:t>2021/6/2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89601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ED63-EF21-A34A-A2AE-9450D99581DB}" type="datetimeFigureOut">
              <a:rPr lang="x-none" altLang="zh-CN" smtClean="0"/>
              <a:t>2021/6/2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0191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ED63-EF21-A34A-A2AE-9450D99581DB}" type="datetimeFigureOut">
              <a:rPr lang="x-none" altLang="zh-CN" smtClean="0"/>
              <a:t>2021/6/2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38153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ED63-EF21-A34A-A2AE-9450D99581DB}" type="datetimeFigureOut">
              <a:rPr lang="x-none" altLang="zh-CN" smtClean="0"/>
              <a:t>2021/6/2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28820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ED63-EF21-A34A-A2AE-9450D99581DB}" type="datetimeFigureOut">
              <a:rPr lang="x-none" altLang="zh-CN" smtClean="0"/>
              <a:t>2021/6/2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92051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DED63-EF21-A34A-A2AE-9450D99581DB}" type="datetimeFigureOut">
              <a:rPr lang="x-none" altLang="zh-CN" smtClean="0"/>
              <a:t>2021/6/2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8764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8" r:id="rId1"/>
    <p:sldLayoutId id="2147484599" r:id="rId2"/>
    <p:sldLayoutId id="2147484600" r:id="rId3"/>
    <p:sldLayoutId id="2147484601" r:id="rId4"/>
    <p:sldLayoutId id="2147484602" r:id="rId5"/>
    <p:sldLayoutId id="2147484603" r:id="rId6"/>
    <p:sldLayoutId id="2147484604" r:id="rId7"/>
    <p:sldLayoutId id="2147484605" r:id="rId8"/>
    <p:sldLayoutId id="2147484606" r:id="rId9"/>
    <p:sldLayoutId id="2147484607" r:id="rId10"/>
    <p:sldLayoutId id="2147484608" r:id="rId11"/>
    <p:sldLayoutId id="2147484609" r:id="rId12"/>
    <p:sldLayoutId id="2147484610" r:id="rId13"/>
    <p:sldLayoutId id="2147484611" r:id="rId14"/>
    <p:sldLayoutId id="2147484612" r:id="rId15"/>
    <p:sldLayoutId id="2147484613" r:id="rId16"/>
    <p:sldLayoutId id="214748461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51B2-A3DB-4248-BCDB-9025E76BB3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Sorting and selection</a:t>
            </a: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C45FBC-EA16-A94C-A21F-33AF413E89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School of Artificial Intelligence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729128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trees</a:t>
            </a:r>
            <a:br>
              <a:rPr lang="en-US" dirty="0"/>
            </a:br>
            <a:r>
              <a:rPr lang="en-US" dirty="0"/>
              <a:t>insertion</a:t>
            </a:r>
            <a:endParaRPr lang="x-none" dirty="0"/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4B7C7D94-FB1D-4093-BEA8-5EB33089D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4494" y="2057401"/>
            <a:ext cx="7783011" cy="19814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515889-ADA4-4F0F-ADB9-A01FCFB1F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336" y="4422141"/>
            <a:ext cx="8621328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29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trees</a:t>
            </a:r>
            <a:br>
              <a:rPr lang="en-US" dirty="0"/>
            </a:br>
            <a:r>
              <a:rPr lang="en-US" dirty="0"/>
              <a:t>insertion</a:t>
            </a:r>
            <a:endParaRPr lang="x-none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AB9A691-313B-46C0-9CFC-1778B5256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5047" y="2057401"/>
            <a:ext cx="7201905" cy="23053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8BED97-13CA-43D9-AA2D-5EB649CE9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84" y="4362773"/>
            <a:ext cx="7754432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79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trees</a:t>
            </a:r>
            <a:br>
              <a:rPr lang="en-US" dirty="0"/>
            </a:br>
            <a:r>
              <a:rPr lang="en-US" dirty="0"/>
              <a:t>insertion</a:t>
            </a:r>
            <a:endParaRPr lang="x-none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A15B13B-C741-410B-9304-4502315D6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410887"/>
            <a:ext cx="7706801" cy="27150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1700D8-AF70-4FAF-9818-721F75C22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463" y="4085838"/>
            <a:ext cx="7792537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55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trees</a:t>
            </a:r>
            <a:br>
              <a:rPr lang="en-US" dirty="0"/>
            </a:br>
            <a:r>
              <a:rPr lang="en-US" dirty="0"/>
              <a:t>insertion</a:t>
            </a:r>
            <a:endParaRPr lang="x-none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ECB9F65-C917-418A-9C45-B5891A11C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31889" y="2228682"/>
            <a:ext cx="3639058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04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trees</a:t>
            </a:r>
            <a:br>
              <a:rPr lang="en-US" dirty="0"/>
            </a:br>
            <a:r>
              <a:rPr lang="en-US" dirty="0"/>
              <a:t>deletion</a:t>
            </a:r>
            <a:endParaRPr lang="x-none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5E6087-2EC5-4921-9D7F-16B1CDBEF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194560"/>
            <a:ext cx="8102576" cy="402412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Search – O(log n)</a:t>
            </a:r>
          </a:p>
          <a:p>
            <a:r>
              <a:rPr lang="en-US" altLang="zh-CN" dirty="0"/>
              <a:t>If removed node is red – no affect on the black depth property, or red violations</a:t>
            </a:r>
          </a:p>
          <a:p>
            <a:r>
              <a:rPr lang="en-US" altLang="zh-CN" dirty="0"/>
              <a:t>If removed node is black and</a:t>
            </a:r>
            <a:r>
              <a:rPr lang="zh-CN" altLang="en-US" dirty="0"/>
              <a:t> </a:t>
            </a:r>
            <a:r>
              <a:rPr lang="en-US" altLang="zh-CN" dirty="0"/>
              <a:t>has one child that was a red leaf</a:t>
            </a:r>
          </a:p>
          <a:p>
            <a:pPr lvl="1"/>
            <a:r>
              <a:rPr lang="en-US" altLang="zh-CN" dirty="0" err="1"/>
              <a:t>Recolour</a:t>
            </a:r>
            <a:r>
              <a:rPr lang="en-US" altLang="zh-CN" dirty="0"/>
              <a:t> solves the problem</a:t>
            </a:r>
          </a:p>
          <a:p>
            <a:r>
              <a:rPr lang="en-US" altLang="zh-CN" dirty="0"/>
              <a:t>If removed node is a black leaf</a:t>
            </a:r>
          </a:p>
          <a:p>
            <a:pPr lvl="1"/>
            <a:r>
              <a:rPr lang="en-US" altLang="zh-CN" dirty="0"/>
              <a:t>Black deficit of 1</a:t>
            </a:r>
          </a:p>
          <a:p>
            <a:pPr lvl="1"/>
            <a:r>
              <a:rPr lang="en-US" altLang="zh-CN" dirty="0"/>
              <a:t>Removed node must have a sibling whose subtree has black height 1</a:t>
            </a:r>
          </a:p>
          <a:p>
            <a:pPr lvl="1"/>
            <a:r>
              <a:rPr lang="en-US" altLang="zh-CN" dirty="0"/>
              <a:t>More general setting with a node z with two subtrees: T heavy and T light. Black depth of T heavy is one more than T light</a:t>
            </a:r>
          </a:p>
          <a:p>
            <a:pPr lvl="1"/>
            <a:r>
              <a:rPr lang="en-US" altLang="zh-CN" dirty="0"/>
              <a:t>Z: parent of removed leaf</a:t>
            </a:r>
          </a:p>
          <a:p>
            <a:pPr lvl="1"/>
            <a:r>
              <a:rPr lang="en-US" altLang="zh-CN" dirty="0"/>
              <a:t>Y: root of T heavy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21DFB4-1976-4733-9717-EA41A925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375" y="2972962"/>
            <a:ext cx="2429214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74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trees</a:t>
            </a:r>
            <a:br>
              <a:rPr lang="en-US" dirty="0"/>
            </a:br>
            <a:r>
              <a:rPr lang="en-US" dirty="0"/>
              <a:t>deletion</a:t>
            </a:r>
            <a:endParaRPr lang="x-none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5E6087-2EC5-4921-9D7F-16B1CDBEF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194560"/>
            <a:ext cx="3589821" cy="4024125"/>
          </a:xfrm>
        </p:spPr>
        <p:txBody>
          <a:bodyPr>
            <a:normAutofit/>
          </a:bodyPr>
          <a:lstStyle/>
          <a:p>
            <a:r>
              <a:rPr lang="en-US" altLang="zh-CN" dirty="0"/>
              <a:t>Case 1: node y is black and has a red child x</a:t>
            </a:r>
          </a:p>
          <a:p>
            <a:r>
              <a:rPr lang="en-US" altLang="zh-CN" dirty="0" err="1"/>
              <a:t>Trinode</a:t>
            </a:r>
            <a:r>
              <a:rPr lang="en-US" altLang="zh-CN" dirty="0"/>
              <a:t> restructuring:</a:t>
            </a:r>
          </a:p>
          <a:p>
            <a:r>
              <a:rPr lang="en-US" altLang="zh-CN" dirty="0"/>
              <a:t>x, y and z</a:t>
            </a:r>
          </a:p>
          <a:p>
            <a:r>
              <a:rPr lang="en-US" altLang="zh-CN" dirty="0"/>
              <a:t>a, b and c</a:t>
            </a:r>
          </a:p>
          <a:p>
            <a:r>
              <a:rPr lang="en-US" altLang="zh-CN" dirty="0"/>
              <a:t>Make b the parent of the other two</a:t>
            </a:r>
          </a:p>
          <a:p>
            <a:r>
              <a:rPr lang="en-US" altLang="zh-CN" dirty="0" err="1"/>
              <a:t>Colour</a:t>
            </a:r>
            <a:r>
              <a:rPr lang="en-US" altLang="zh-CN" dirty="0"/>
              <a:t> a and c black</a:t>
            </a:r>
          </a:p>
          <a:p>
            <a:r>
              <a:rPr lang="en-US" altLang="zh-CN" dirty="0"/>
              <a:t>Give b the previous </a:t>
            </a:r>
            <a:r>
              <a:rPr lang="en-US" altLang="zh-CN" dirty="0" err="1"/>
              <a:t>colour</a:t>
            </a:r>
            <a:r>
              <a:rPr lang="en-US" altLang="zh-CN" dirty="0"/>
              <a:t> of z</a:t>
            </a:r>
          </a:p>
          <a:p>
            <a:pPr lvl="1"/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76D883-3B40-41DF-B577-A5DD7DE52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620" y="1894782"/>
            <a:ext cx="7916380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47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trees</a:t>
            </a:r>
            <a:br>
              <a:rPr lang="en-US" dirty="0"/>
            </a:br>
            <a:r>
              <a:rPr lang="en-US" dirty="0"/>
              <a:t>deletion</a:t>
            </a:r>
            <a:endParaRPr lang="x-none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5E6087-2EC5-4921-9D7F-16B1CDBEF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194560"/>
            <a:ext cx="4689765" cy="4024125"/>
          </a:xfrm>
        </p:spPr>
        <p:txBody>
          <a:bodyPr>
            <a:normAutofit/>
          </a:bodyPr>
          <a:lstStyle/>
          <a:p>
            <a:r>
              <a:rPr lang="en-US" altLang="zh-CN" dirty="0"/>
              <a:t>Case 2: node y is black and both children of y are black(or None)</a:t>
            </a:r>
          </a:p>
          <a:p>
            <a:r>
              <a:rPr lang="en-US" altLang="zh-CN" dirty="0" err="1"/>
              <a:t>Recolouring</a:t>
            </a:r>
            <a:r>
              <a:rPr lang="en-US" altLang="zh-CN" dirty="0"/>
              <a:t>: </a:t>
            </a:r>
            <a:r>
              <a:rPr lang="en-US" altLang="zh-CN" dirty="0" err="1"/>
              <a:t>colour</a:t>
            </a:r>
            <a:r>
              <a:rPr lang="en-US" altLang="zh-CN" dirty="0"/>
              <a:t> y red and if z is red, </a:t>
            </a:r>
            <a:r>
              <a:rPr lang="en-US" altLang="zh-CN" dirty="0" err="1"/>
              <a:t>colour</a:t>
            </a:r>
            <a:r>
              <a:rPr lang="en-US" altLang="zh-CN" dirty="0"/>
              <a:t> it black</a:t>
            </a:r>
          </a:p>
          <a:p>
            <a:r>
              <a:rPr lang="en-US" altLang="zh-CN" dirty="0"/>
              <a:t>Z becomes deficient, repeat consideration of all three cases at the parent of z as a remedy</a:t>
            </a:r>
          </a:p>
          <a:p>
            <a:pPr lvl="1"/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41D24D-AE16-4ACE-9C7B-24162DFC3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564" y="1962637"/>
            <a:ext cx="6816436" cy="489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24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trees</a:t>
            </a:r>
            <a:br>
              <a:rPr lang="en-US" dirty="0"/>
            </a:br>
            <a:r>
              <a:rPr lang="en-US" dirty="0"/>
              <a:t>deletion</a:t>
            </a:r>
            <a:endParaRPr lang="x-none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5E6087-2EC5-4921-9D7F-16B1CDBEF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194560"/>
            <a:ext cx="4689765" cy="4024125"/>
          </a:xfrm>
        </p:spPr>
        <p:txBody>
          <a:bodyPr>
            <a:normAutofit/>
          </a:bodyPr>
          <a:lstStyle/>
          <a:p>
            <a:r>
              <a:rPr lang="en-US" altLang="zh-CN" dirty="0"/>
              <a:t>Case 3: node y is red</a:t>
            </a:r>
          </a:p>
          <a:p>
            <a:r>
              <a:rPr lang="en-US" altLang="zh-CN" dirty="0"/>
              <a:t>Rotation about y and z</a:t>
            </a:r>
          </a:p>
          <a:p>
            <a:r>
              <a:rPr lang="en-US" altLang="zh-CN" dirty="0"/>
              <a:t>Recolor y black and z red</a:t>
            </a:r>
          </a:p>
          <a:p>
            <a:r>
              <a:rPr lang="en-US" altLang="zh-CN" dirty="0"/>
              <a:t>Repeat step 1, 2 and 3 if necessary</a:t>
            </a:r>
          </a:p>
          <a:p>
            <a:pPr lvl="1"/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10F609-9CF9-4B96-A738-C4B0C63A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779" y="2963436"/>
            <a:ext cx="7497221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33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trees</a:t>
            </a:r>
            <a:br>
              <a:rPr lang="en-US" dirty="0"/>
            </a:br>
            <a:r>
              <a:rPr lang="en-US" dirty="0"/>
              <a:t>deletion</a:t>
            </a:r>
            <a:endParaRPr lang="x-none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E457DF0-9D81-4875-B29F-D05B7B9B3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28548" y="4419819"/>
            <a:ext cx="6087325" cy="20386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F63D1D-D58D-4E3D-B660-72557DBB8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127" y="2194560"/>
            <a:ext cx="6239746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76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trees</a:t>
            </a:r>
            <a:br>
              <a:rPr lang="en-US" dirty="0"/>
            </a:br>
            <a:r>
              <a:rPr lang="en-US" dirty="0"/>
              <a:t>deletion</a:t>
            </a:r>
            <a:endParaRPr lang="x-none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5F0FE1-2041-4252-BAB4-92DD5113F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863" y="2233509"/>
            <a:ext cx="6792273" cy="14765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BA9106-E211-49E7-B89B-32AFA6D35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785" y="4521783"/>
            <a:ext cx="6306430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71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 on </a:t>
            </a:r>
            <a:br>
              <a:rPr lang="en-US" dirty="0"/>
            </a:br>
            <a:r>
              <a:rPr lang="en-US" dirty="0"/>
              <a:t>Binary search trees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FDD49-76D8-A448-BAB6-34FA3E8D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10820399" cy="4024125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Binary Search Tree</a:t>
            </a:r>
          </a:p>
          <a:p>
            <a:pPr lvl="1"/>
            <a:r>
              <a:rPr lang="en-US" altLang="zh-CN" dirty="0"/>
              <a:t>Performance: O(h)</a:t>
            </a:r>
          </a:p>
          <a:p>
            <a:r>
              <a:rPr lang="en-US" altLang="zh-CN" dirty="0"/>
              <a:t>Balancing search tree</a:t>
            </a:r>
          </a:p>
          <a:p>
            <a:pPr lvl="1"/>
            <a:r>
              <a:rPr lang="en-US" altLang="zh-CN" dirty="0"/>
              <a:t>Rotation</a:t>
            </a:r>
          </a:p>
          <a:p>
            <a:pPr lvl="2"/>
            <a:r>
              <a:rPr lang="en-US" altLang="zh-CN" dirty="0"/>
              <a:t>X-Y rotation</a:t>
            </a:r>
          </a:p>
          <a:p>
            <a:pPr lvl="2"/>
            <a:r>
              <a:rPr lang="en-US" altLang="zh-CN" dirty="0" err="1"/>
              <a:t>Trinode</a:t>
            </a:r>
            <a:r>
              <a:rPr lang="en-US" altLang="zh-CN" dirty="0"/>
              <a:t> rotation</a:t>
            </a:r>
          </a:p>
          <a:p>
            <a:r>
              <a:rPr lang="en-US" altLang="zh-CN" dirty="0"/>
              <a:t>AVL tree</a:t>
            </a:r>
          </a:p>
          <a:p>
            <a:pPr lvl="1"/>
            <a:r>
              <a:rPr lang="en-US" altLang="zh-CN" dirty="0"/>
              <a:t>Height of AVL tree: number of nodes in a path</a:t>
            </a:r>
          </a:p>
          <a:p>
            <a:pPr lvl="1"/>
            <a:r>
              <a:rPr lang="en-US" altLang="zh-CN" dirty="0"/>
              <a:t>Height balance property</a:t>
            </a:r>
          </a:p>
          <a:p>
            <a:r>
              <a:rPr lang="en-US" altLang="zh-CN" dirty="0"/>
              <a:t>Splay tree</a:t>
            </a:r>
          </a:p>
          <a:p>
            <a:pPr lvl="1"/>
            <a:r>
              <a:rPr lang="en-US" altLang="zh-CN" dirty="0"/>
              <a:t>Splay operations: search, add, remove</a:t>
            </a:r>
          </a:p>
          <a:p>
            <a:r>
              <a:rPr lang="en-US" altLang="zh-CN" dirty="0"/>
              <a:t>2-4 tree</a:t>
            </a:r>
          </a:p>
          <a:p>
            <a:pPr lvl="1"/>
            <a:r>
              <a:rPr lang="en-US" altLang="zh-CN" dirty="0"/>
              <a:t>Multi-way search tree</a:t>
            </a:r>
          </a:p>
          <a:p>
            <a:r>
              <a:rPr lang="en-US" altLang="zh-CN" dirty="0"/>
              <a:t>Red black tree</a:t>
            </a:r>
          </a:p>
          <a:p>
            <a:pPr lvl="1"/>
            <a:r>
              <a:rPr lang="en-US" altLang="zh-CN" dirty="0"/>
              <a:t>Balanced search tree constraint by 3 main properties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5831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DAA880-F3BB-4CC4-962A-C0428094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This lecture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38232B-9D40-4770-B44D-0798F0591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Sorting algorithms</a:t>
            </a:r>
          </a:p>
          <a:p>
            <a:pPr lvl="1"/>
            <a:r>
              <a:rPr lang="en-US" altLang="zh-CN" dirty="0"/>
              <a:t>Rearrange a collection of elements so that they are ordered from smallest to largest</a:t>
            </a:r>
          </a:p>
          <a:p>
            <a:pPr lvl="1"/>
            <a:r>
              <a:rPr lang="en-US" altLang="zh-CN" dirty="0"/>
              <a:t>Such an order exists in Python: the &lt; operator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Most important and well studied computing problem</a:t>
            </a:r>
          </a:p>
          <a:p>
            <a:pPr lvl="1"/>
            <a:r>
              <a:rPr lang="en-US" altLang="zh-CN" dirty="0"/>
              <a:t>Data sets are often stored in sorted order to allow for efficient searches</a:t>
            </a:r>
          </a:p>
          <a:p>
            <a:pPr lvl="2"/>
            <a:r>
              <a:rPr lang="en-US" altLang="zh-CN" dirty="0"/>
              <a:t>E.g. binary search algorithm</a:t>
            </a:r>
          </a:p>
          <a:p>
            <a:pPr lvl="1"/>
            <a:r>
              <a:rPr lang="en-US" altLang="zh-CN" dirty="0"/>
              <a:t>Python: built-in support for sorting data</a:t>
            </a:r>
          </a:p>
          <a:p>
            <a:pPr lvl="2"/>
            <a:r>
              <a:rPr lang="en-US" altLang="zh-CN" dirty="0"/>
              <a:t>sort()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55E5FD-F2BC-46AD-9DA5-FD5FBBF45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931" y="3549642"/>
            <a:ext cx="5687219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39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DAA880-F3BB-4CC4-962A-C0428094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Sorting algorithm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38232B-9D40-4770-B44D-0798F0591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Sorting algorithms 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seen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far</a:t>
            </a:r>
          </a:p>
          <a:p>
            <a:pPr lvl="1"/>
            <a:r>
              <a:rPr lang="en-US" altLang="zh-CN" dirty="0"/>
              <a:t>Insertion-sort</a:t>
            </a:r>
          </a:p>
          <a:p>
            <a:pPr lvl="1"/>
            <a:r>
              <a:rPr lang="en-US" altLang="zh-CN" dirty="0"/>
              <a:t>Selection-sort</a:t>
            </a:r>
          </a:p>
          <a:p>
            <a:pPr lvl="1"/>
            <a:r>
              <a:rPr lang="en-US" altLang="zh-CN" dirty="0"/>
              <a:t>Bubble-sort</a:t>
            </a:r>
          </a:p>
          <a:p>
            <a:pPr lvl="1"/>
            <a:r>
              <a:rPr lang="en-US" altLang="zh-CN" dirty="0"/>
              <a:t>Heap-sort</a:t>
            </a:r>
          </a:p>
          <a:p>
            <a:pPr lvl="1"/>
            <a:r>
              <a:rPr lang="en-US" altLang="zh-CN" dirty="0"/>
              <a:t>Merge-sort</a:t>
            </a:r>
          </a:p>
        </p:txBody>
      </p:sp>
    </p:spTree>
    <p:extLst>
      <p:ext uri="{BB962C8B-B14F-4D97-AF65-F5344CB8AC3E}">
        <p14:creationId xmlns:p14="http://schemas.microsoft.com/office/powerpoint/2010/main" val="244771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DAA880-F3BB-4CC4-962A-C0428094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Insertion Sort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38232B-9D40-4770-B44D-0798F0591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Insertion sort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50AED3-B9A7-4BA1-B3ED-A81A9585D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73" y="2994320"/>
            <a:ext cx="9967894" cy="32243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E18EC6-B243-4F9A-981D-AEB1C9518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564" y="2484245"/>
            <a:ext cx="6816436" cy="424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58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DAA880-F3BB-4CC4-962A-C0428094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Selection Sort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38232B-9D40-4770-B44D-0798F0591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Selection sort</a:t>
            </a:r>
          </a:p>
          <a:p>
            <a:r>
              <a:rPr lang="en-US" altLang="zh-CN" dirty="0"/>
              <a:t>We have seen this</a:t>
            </a:r>
          </a:p>
          <a:p>
            <a:pPr lvl="1"/>
            <a:r>
              <a:rPr lang="en-US" altLang="zh-CN" dirty="0"/>
              <a:t>In Priority Queue</a:t>
            </a:r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89BDFC-85EC-41CC-9BA4-BCF471440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225" y="1780796"/>
            <a:ext cx="7724775" cy="2362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69340EC-1C93-4DF5-B4EF-C6CB343FA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949" y="4142996"/>
            <a:ext cx="5391902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42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with a priority queue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FDD49-76D8-A448-BAB6-34FA3E8D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r>
              <a:rPr lang="en-US" dirty="0"/>
              <a:t>Priority queue ADT: any type of object can be used as a key, as long as they can be compared with the comparison operator &lt;</a:t>
            </a:r>
          </a:p>
          <a:p>
            <a:r>
              <a:rPr lang="en-US" dirty="0"/>
              <a:t>Comparison operators need to be irreflexive and transitive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priority queue to sort a collection C of comparable elements. </a:t>
            </a:r>
          </a:p>
          <a:p>
            <a:r>
              <a:rPr lang="en-US" dirty="0"/>
              <a:t>Insert all elements into an empty priority queue, and call </a:t>
            </a:r>
            <a:r>
              <a:rPr lang="en-US" dirty="0" err="1"/>
              <a:t>remove_min</a:t>
            </a:r>
            <a:r>
              <a:rPr lang="en-US" dirty="0"/>
              <a:t> to get an increasing order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034020-E983-44B5-B20B-B9FD5CD0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928" y="3429000"/>
            <a:ext cx="6664143" cy="712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53BEB2-0926-4A1E-A57F-144C66BA3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961" y="3408963"/>
            <a:ext cx="6887536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9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with a priority queue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FDD49-76D8-A448-BAB6-34FA3E8D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r>
              <a:rPr lang="en-US" dirty="0" err="1"/>
              <a:t>pq_sort</a:t>
            </a:r>
            <a:r>
              <a:rPr lang="en-US" dirty="0"/>
              <a:t>(): works OK, but its complexity?</a:t>
            </a:r>
          </a:p>
          <a:p>
            <a:r>
              <a:rPr lang="en-US" dirty="0"/>
              <a:t>Depends on add() and </a:t>
            </a:r>
            <a:r>
              <a:rPr lang="en-US" dirty="0" err="1"/>
              <a:t>remove_min</a:t>
            </a:r>
            <a:r>
              <a:rPr lang="en-US" dirty="0"/>
              <a:t>()</a:t>
            </a:r>
          </a:p>
          <a:p>
            <a:r>
              <a:rPr lang="en-US" dirty="0"/>
              <a:t>Selection-Sort: implement P with an unsorted list</a:t>
            </a:r>
          </a:p>
          <a:p>
            <a:pPr lvl="1"/>
            <a:r>
              <a:rPr lang="en-US" dirty="0"/>
              <a:t>add() takes O(n) time in total since it is O(1) for add()</a:t>
            </a:r>
          </a:p>
          <a:p>
            <a:pPr lvl="1"/>
            <a:r>
              <a:rPr lang="en-US" dirty="0" err="1"/>
              <a:t>remove_min</a:t>
            </a:r>
            <a:r>
              <a:rPr lang="en-US" dirty="0"/>
              <a:t>(): selecting element to dequeue()</a:t>
            </a:r>
          </a:p>
          <a:p>
            <a:pPr lvl="1"/>
            <a:r>
              <a:rPr lang="en-US" dirty="0"/>
              <a:t>Total running time: O(n + (n-1) + (n-2) + … + 1) = </a:t>
            </a:r>
            <a:r>
              <a:rPr lang="en-US" altLang="zh-CN" dirty="0"/>
              <a:t>O(n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</a:p>
          <a:p>
            <a:r>
              <a:rPr lang="en-US" dirty="0"/>
              <a:t>Insertion-Sort: implement P with a sorted list</a:t>
            </a:r>
          </a:p>
          <a:p>
            <a:pPr lvl="1"/>
            <a:r>
              <a:rPr lang="en-US" dirty="0" err="1"/>
              <a:t>remove_min</a:t>
            </a:r>
            <a:r>
              <a:rPr lang="en-US" dirty="0"/>
              <a:t>() takes O(n) time in total since it is O(1) for each </a:t>
            </a:r>
            <a:r>
              <a:rPr lang="en-US" dirty="0" err="1"/>
              <a:t>remove_min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add(): finding the proper place to add takes O(n</a:t>
            </a:r>
            <a:r>
              <a:rPr lang="en-US" baseline="30000" dirty="0"/>
              <a:t>2</a:t>
            </a:r>
            <a:r>
              <a:rPr lang="en-US" dirty="0"/>
              <a:t>) time in total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146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DAA880-F3BB-4CC4-962A-C0428094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Bubble sort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38232B-9D40-4770-B44D-0798F0591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Bubble sort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2C5982-2FA7-4D4F-A0AA-47DBB4444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350" y="2194560"/>
            <a:ext cx="7867650" cy="24479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0DE7631-DFBE-4A54-9846-ABB6ADD9F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350" y="4850684"/>
            <a:ext cx="5191850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4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DAA880-F3BB-4CC4-962A-C0428094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Heap sort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38232B-9D40-4770-B44D-0798F0591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Heap sort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97F76D-E4E7-4769-9852-EADC246CC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274" y="2403998"/>
            <a:ext cx="5999452" cy="399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51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</a:t>
            </a:r>
            <a:r>
              <a:rPr lang="zh-CN" altLang="en-US" dirty="0"/>
              <a:t>（堆）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FDD49-76D8-A448-BAB6-34FA3E8D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r>
              <a:rPr lang="en-US" dirty="0"/>
              <a:t>Heap: a binary tree that stores a collection of items at its positions</a:t>
            </a:r>
          </a:p>
          <a:p>
            <a:pPr lvl="1"/>
            <a:r>
              <a:rPr lang="en-US" dirty="0"/>
              <a:t>A relational property defined in terms of the way keys are stored in T</a:t>
            </a:r>
          </a:p>
          <a:p>
            <a:pPr lvl="1"/>
            <a:r>
              <a:rPr lang="en-US" dirty="0"/>
              <a:t>A structural property defined in terms of the shape of T itself</a:t>
            </a:r>
          </a:p>
          <a:p>
            <a:r>
              <a:rPr lang="en-US" dirty="0"/>
              <a:t>Relational property (</a:t>
            </a:r>
            <a:r>
              <a:rPr lang="en-US" b="1" dirty="0"/>
              <a:t>heap order property</a:t>
            </a:r>
            <a:r>
              <a:rPr lang="en-US" dirty="0"/>
              <a:t>): In a heap T, for every position p other than the root, the key stored at p is greater than or equal to the key stored at p’s parent</a:t>
            </a:r>
          </a:p>
          <a:p>
            <a:r>
              <a:rPr lang="en-US" dirty="0"/>
              <a:t>Structural property (</a:t>
            </a:r>
            <a:r>
              <a:rPr lang="en-US" b="1" dirty="0"/>
              <a:t>complete binary tree property</a:t>
            </a:r>
            <a:r>
              <a:rPr lang="en-US" dirty="0"/>
              <a:t>): A heap T with height h is a complete binary tree if levels 0, 1, 2, …, h-1 of T have the maximum number of nodes possible (level </a:t>
            </a:r>
            <a:r>
              <a:rPr lang="en-US" dirty="0" err="1"/>
              <a:t>i</a:t>
            </a:r>
            <a:r>
              <a:rPr lang="en-US" dirty="0"/>
              <a:t> has 2</a:t>
            </a:r>
            <a:r>
              <a:rPr lang="en-US" baseline="30000" dirty="0"/>
              <a:t>i</a:t>
            </a:r>
            <a:r>
              <a:rPr lang="en-US" dirty="0"/>
              <a:t> nodes, for 0&lt;= </a:t>
            </a:r>
            <a:r>
              <a:rPr lang="en-US" dirty="0" err="1"/>
              <a:t>i</a:t>
            </a:r>
            <a:r>
              <a:rPr lang="en-US" dirty="0"/>
              <a:t> &lt;= h-1) and the remaining nodes at level h reside in the </a:t>
            </a:r>
            <a:r>
              <a:rPr lang="en-US" dirty="0" err="1"/>
              <a:t>lfeftmost</a:t>
            </a:r>
            <a:r>
              <a:rPr lang="en-US" dirty="0"/>
              <a:t> possible positions at that level</a:t>
            </a:r>
          </a:p>
        </p:txBody>
      </p:sp>
    </p:spTree>
    <p:extLst>
      <p:ext uri="{BB962C8B-B14F-4D97-AF65-F5344CB8AC3E}">
        <p14:creationId xmlns:p14="http://schemas.microsoft.com/office/powerpoint/2010/main" val="2258874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FDD49-76D8-A448-BAB6-34FA3E8D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Implementing in-place heap-sort </a:t>
            </a:r>
            <a:r>
              <a:rPr lang="zh-CN" altLang="en-US" dirty="0"/>
              <a:t>（原地堆排序）</a:t>
            </a:r>
            <a:endParaRPr lang="en-US" altLang="zh-CN" dirty="0"/>
          </a:p>
          <a:p>
            <a:r>
              <a:rPr lang="en-US" dirty="0"/>
              <a:t>Need to modify the algorithm</a:t>
            </a:r>
          </a:p>
          <a:p>
            <a:r>
              <a:rPr lang="en-US" dirty="0"/>
              <a:t>Maximum-oriented heap: each position’s key being at least as large as its children. At any time during the execution, use the left portion of C, up to a certain index i-1, to store the entries of the heap, and the right portion of C, from </a:t>
            </a:r>
            <a:r>
              <a:rPr lang="en-US" dirty="0" err="1"/>
              <a:t>i</a:t>
            </a:r>
            <a:r>
              <a:rPr lang="en-US" dirty="0"/>
              <a:t> to n-1, to store the elements of the sequence</a:t>
            </a:r>
          </a:p>
          <a:p>
            <a:r>
              <a:rPr lang="en-US" dirty="0"/>
              <a:t>In the first phase of the algorithm, start with an empty heap and move the boundary between the heap and the sequence from left to right, one step at a time.</a:t>
            </a:r>
          </a:p>
          <a:p>
            <a:r>
              <a:rPr lang="en-US" dirty="0"/>
              <a:t>In the second phase of the algorithm, we start with an empty sequence and move the boundary between the heap and the sequence from right to left, one step at a time.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35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(2,4) Trees</a:t>
            </a:r>
            <a:endParaRPr lang="x-none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5E6087-2EC5-4921-9D7F-16B1CDBEF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4657477" cy="4024125"/>
          </a:xfrm>
        </p:spPr>
        <p:txBody>
          <a:bodyPr>
            <a:normAutofit/>
          </a:bodyPr>
          <a:lstStyle/>
          <a:p>
            <a:r>
              <a:rPr lang="en-US" altLang="zh-CN" dirty="0"/>
              <a:t>Sometimes 2-4 tree or 2-3-4 tree</a:t>
            </a:r>
          </a:p>
          <a:p>
            <a:r>
              <a:rPr lang="en-US" altLang="zh-CN" b="1" dirty="0"/>
              <a:t>Size property</a:t>
            </a:r>
            <a:r>
              <a:rPr lang="en-US" altLang="zh-CN" dirty="0"/>
              <a:t>: every internal node has at most four children</a:t>
            </a:r>
          </a:p>
          <a:p>
            <a:r>
              <a:rPr lang="en-US" altLang="zh-CN" b="1" dirty="0"/>
              <a:t>Depth property</a:t>
            </a:r>
            <a:r>
              <a:rPr lang="en-US" altLang="zh-CN" dirty="0"/>
              <a:t>: all external nodes have the same depth</a:t>
            </a:r>
          </a:p>
          <a:p>
            <a:r>
              <a:rPr lang="en-US" altLang="zh-CN" dirty="0"/>
              <a:t>The height of a 2-4 tree storing n items is O (log n)</a:t>
            </a:r>
          </a:p>
          <a:p>
            <a:pPr lvl="1"/>
            <a:r>
              <a:rPr lang="en-US" altLang="zh-CN" dirty="0"/>
              <a:t>Sufficient to keep the tree balanced</a:t>
            </a:r>
          </a:p>
          <a:p>
            <a:pPr lvl="1"/>
            <a:r>
              <a:rPr lang="en-US" altLang="zh-CN" dirty="0"/>
              <a:t>Search takes O(log n) time </a:t>
            </a:r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57F45B-D2D2-4F59-B992-77C3632E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277" y="2729818"/>
            <a:ext cx="6848723" cy="295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46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DAA880-F3BB-4CC4-962A-C0428094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Merge Sort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38232B-9D40-4770-B44D-0798F0591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Divide and conquer</a:t>
            </a:r>
          </a:p>
          <a:p>
            <a:pPr lvl="1"/>
            <a:r>
              <a:rPr lang="en-US" altLang="zh-CN" b="1" dirty="0"/>
              <a:t>Divide</a:t>
            </a:r>
            <a:r>
              <a:rPr lang="en-US" altLang="zh-CN" dirty="0"/>
              <a:t>: if the input size is smaller than a certain threshold, solve the problem directly. Otherwise, divide the input data into two or more disjoint subsets</a:t>
            </a:r>
          </a:p>
          <a:p>
            <a:pPr lvl="1"/>
            <a:r>
              <a:rPr lang="en-US" altLang="zh-CN" b="1" dirty="0"/>
              <a:t>Conquer</a:t>
            </a:r>
            <a:r>
              <a:rPr lang="en-US" altLang="zh-CN" dirty="0"/>
              <a:t>: recursively solve the sub-problems associated with the subsets</a:t>
            </a:r>
          </a:p>
          <a:p>
            <a:pPr lvl="1"/>
            <a:r>
              <a:rPr lang="en-US" altLang="zh-CN" b="1" dirty="0"/>
              <a:t>Combine</a:t>
            </a:r>
            <a:r>
              <a:rPr lang="en-US" altLang="zh-CN" dirty="0"/>
              <a:t>: take the solutions to the sub-problems and merge them into a solution to the original problem</a:t>
            </a:r>
          </a:p>
        </p:txBody>
      </p:sp>
    </p:spTree>
    <p:extLst>
      <p:ext uri="{BB962C8B-B14F-4D97-AF65-F5344CB8AC3E}">
        <p14:creationId xmlns:p14="http://schemas.microsoft.com/office/powerpoint/2010/main" val="4072530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DAA880-F3BB-4CC4-962A-C0428094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Merge Sort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38232B-9D40-4770-B44D-0798F0591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Divide and conquer for sorting</a:t>
            </a:r>
          </a:p>
          <a:p>
            <a:pPr lvl="1"/>
            <a:r>
              <a:rPr lang="en-US" altLang="zh-CN" b="1" dirty="0"/>
              <a:t>Divide</a:t>
            </a:r>
            <a:r>
              <a:rPr lang="en-US" altLang="zh-CN" dirty="0"/>
              <a:t>: if S has zero or one element, return S. Otherwise, remove all the elements from S and put them into two sequences, S1 and S2, each containing half of the elements of S</a:t>
            </a:r>
          </a:p>
          <a:p>
            <a:pPr lvl="1"/>
            <a:r>
              <a:rPr lang="en-US" altLang="zh-CN" b="1" dirty="0"/>
              <a:t>Conquer</a:t>
            </a:r>
            <a:r>
              <a:rPr lang="en-US" altLang="zh-CN" dirty="0"/>
              <a:t>: recursively sort sequence S1 and S2</a:t>
            </a:r>
          </a:p>
          <a:p>
            <a:pPr lvl="1"/>
            <a:r>
              <a:rPr lang="en-US" altLang="zh-CN" b="1" dirty="0"/>
              <a:t>Combine</a:t>
            </a:r>
            <a:r>
              <a:rPr lang="en-US" altLang="zh-CN" dirty="0"/>
              <a:t>: put back the elements into S by merging the sorted sequences S1 and S2 into a sorted sequence</a:t>
            </a:r>
          </a:p>
        </p:txBody>
      </p:sp>
    </p:spTree>
    <p:extLst>
      <p:ext uri="{BB962C8B-B14F-4D97-AF65-F5344CB8AC3E}">
        <p14:creationId xmlns:p14="http://schemas.microsoft.com/office/powerpoint/2010/main" val="2616687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DAA880-F3BB-4CC4-962A-C0428094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Merge Sort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38232B-9D40-4770-B44D-0798F0591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Merge sort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2BB2E7-666D-4D57-A2C9-C30881071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793532"/>
            <a:ext cx="5296639" cy="27626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5F47FD-F12F-4838-B7B5-6AE788750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582" y="3624747"/>
            <a:ext cx="7990835" cy="313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73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DAA880-F3BB-4CC4-962A-C0428094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Merge Sort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38232B-9D40-4770-B44D-0798F0591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Merge sort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8EEB0E-7902-476A-A0BC-5ACB9122F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916" y="2339461"/>
            <a:ext cx="7116168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84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Merge sort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FDD49-76D8-A448-BAB6-34FA3E8D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r>
              <a:rPr lang="en-US" dirty="0" err="1"/>
              <a:t>merge_sort</a:t>
            </a:r>
            <a:r>
              <a:rPr lang="en-US" dirty="0"/>
              <a:t>(A[1..n])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n = 1, done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recursively sort A[1..n//2], A[n//2+1..n]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Merge the two sorted list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x-none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44" y="2931604"/>
            <a:ext cx="5772956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6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 Sort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FDD49-76D8-A448-BAB6-34FA3E8D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7876764" cy="4024125"/>
          </a:xfrm>
        </p:spPr>
        <p:txBody>
          <a:bodyPr>
            <a:normAutofit/>
          </a:bodyPr>
          <a:lstStyle/>
          <a:p>
            <a:r>
              <a:rPr lang="en-US" b="1" dirty="0"/>
              <a:t>Divide</a:t>
            </a:r>
            <a:r>
              <a:rPr lang="en-US" dirty="0"/>
              <a:t>: if S has at least two elements, select a specific element x from S, which is called the pivot(</a:t>
            </a:r>
            <a:r>
              <a:rPr lang="zh-CN" altLang="en-US" dirty="0"/>
              <a:t>枢纽</a:t>
            </a:r>
            <a:r>
              <a:rPr lang="en-US" dirty="0"/>
              <a:t>). </a:t>
            </a:r>
            <a:r>
              <a:rPr lang="en-US" u="sng" dirty="0"/>
              <a:t>The common practice is to choose the last element of S</a:t>
            </a:r>
            <a:r>
              <a:rPr lang="en-US" dirty="0"/>
              <a:t>. Remove all the elements from S and put them into three sequences:</a:t>
            </a:r>
          </a:p>
          <a:p>
            <a:pPr lvl="1"/>
            <a:r>
              <a:rPr lang="en-US" dirty="0"/>
              <a:t>L, storing elements in S less than x</a:t>
            </a:r>
          </a:p>
          <a:p>
            <a:pPr lvl="1"/>
            <a:r>
              <a:rPr lang="en-US" dirty="0"/>
              <a:t>E, storing elements in S equal to x</a:t>
            </a:r>
          </a:p>
          <a:p>
            <a:pPr lvl="1"/>
            <a:r>
              <a:rPr lang="en-US" dirty="0"/>
              <a:t>G, storing elements in S greater than x</a:t>
            </a:r>
          </a:p>
          <a:p>
            <a:r>
              <a:rPr lang="en-US" b="1" dirty="0"/>
              <a:t>Conquer</a:t>
            </a:r>
            <a:r>
              <a:rPr lang="en-US" dirty="0"/>
              <a:t>: recursively sort sequences L and G</a:t>
            </a:r>
          </a:p>
          <a:p>
            <a:r>
              <a:rPr lang="en-US" b="1" dirty="0"/>
              <a:t>Combine</a:t>
            </a:r>
            <a:r>
              <a:rPr lang="en-US" dirty="0"/>
              <a:t>: Put back the elements into S in order by first inserting the elements of L, then E, then G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x-none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539E4F-CA5A-4DAC-9170-D998D3AA7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564" y="2515698"/>
            <a:ext cx="2943636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22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 Sort</a:t>
            </a:r>
            <a:endParaRPr lang="x-none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8CD1543-A2EB-4F1A-911A-5ED7DFED7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22619" y="2658592"/>
            <a:ext cx="4334480" cy="29817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C1DF05-8ACE-49C5-9CEE-FA40CA45E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901" y="2687172"/>
            <a:ext cx="4277322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29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 Sort</a:t>
            </a:r>
            <a:endParaRPr lang="x-none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4457F58-79C4-4C7F-AB41-D6037D1BA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2650" y="926690"/>
            <a:ext cx="7983064" cy="27626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217146-4700-467D-803E-ED62C0E02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03" y="3851643"/>
            <a:ext cx="7964011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59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 Sort</a:t>
            </a:r>
            <a:endParaRPr lang="x-none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62B1D5-842F-41FD-B67E-3125E7958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80101D-E012-4C72-8FA0-74DC89BEA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97" y="680846"/>
            <a:ext cx="8002117" cy="27531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FE87C7-2D38-4347-9C3C-4C1CCED07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97" y="3612261"/>
            <a:ext cx="7964011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94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 Sort</a:t>
            </a:r>
            <a:endParaRPr lang="x-none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62B1D5-842F-41FD-B67E-3125E7958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CEA99B-5831-469E-B2E9-36712755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2153"/>
            <a:ext cx="7935432" cy="27340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AD399C-A5F0-42A6-A0A7-B8CAD67C1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26210"/>
            <a:ext cx="8011643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25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(2,4) Trees</a:t>
            </a:r>
            <a:br>
              <a:rPr lang="en-US" dirty="0"/>
            </a:br>
            <a:r>
              <a:rPr lang="en-US" dirty="0"/>
              <a:t>insertion</a:t>
            </a:r>
            <a:endParaRPr lang="x-none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5E6087-2EC5-4921-9D7F-16B1CDBEF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Node split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BFD9BA-512A-4AB1-A90D-C8624AFFC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49" y="2545842"/>
            <a:ext cx="9736702" cy="422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99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 Sort</a:t>
            </a:r>
            <a:endParaRPr lang="x-none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F8306E-A62E-4430-A907-8708D2E31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2" y="739900"/>
            <a:ext cx="7964011" cy="27721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A6C1CA-287E-4729-BC97-545C377D5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8" y="3714556"/>
            <a:ext cx="8002117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68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 Sort</a:t>
            </a:r>
            <a:endParaRPr lang="x-none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8ECBE5-1A7F-4D84-B865-422CA5983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757" y="2820555"/>
            <a:ext cx="7954485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98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 Sort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FDD49-76D8-A448-BAB6-34FA3E8D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10144"/>
            <a:ext cx="4407244" cy="470854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Height of the quick-sort tree: linear in the worst case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For an already-sorted sequence of n elements</a:t>
            </a:r>
          </a:p>
          <a:p>
            <a:pPr lvl="1"/>
            <a:r>
              <a:rPr lang="en-US" dirty="0"/>
              <a:t>Height = n-1</a:t>
            </a:r>
          </a:p>
          <a:p>
            <a:r>
              <a:rPr lang="en-US" altLang="zh-CN" dirty="0"/>
              <a:t>Running time: </a:t>
            </a:r>
          </a:p>
          <a:p>
            <a:pPr lvl="1"/>
            <a:r>
              <a:rPr lang="en-US" dirty="0"/>
              <a:t>Worst case: O(n</a:t>
            </a:r>
            <a:r>
              <a:rPr lang="en-US" baseline="30000" dirty="0"/>
              <a:t>2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Best case: O(n log n)</a:t>
            </a:r>
          </a:p>
          <a:p>
            <a:r>
              <a:rPr lang="en-US" altLang="zh-CN" dirty="0"/>
              <a:t>Selection of Pivot: last element of S</a:t>
            </a:r>
          </a:p>
          <a:p>
            <a:r>
              <a:rPr lang="en-US" dirty="0"/>
              <a:t>Improved selection method: pick Pivot at random in S</a:t>
            </a:r>
          </a:p>
          <a:p>
            <a:pPr lvl="1"/>
            <a:r>
              <a:rPr lang="en-US" dirty="0"/>
              <a:t>Expected running time: O(n log n)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x-none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9DF854-7828-4E82-ABA5-B7752529D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044" y="0"/>
            <a:ext cx="7098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6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ECEAA-FB58-CF44-801B-533205EC4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F755B-CC70-4140-90F1-37E9A5BCB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/>
              <a:t>See </a:t>
            </a:r>
            <a:r>
              <a:rPr lang="en-US" dirty="0"/>
              <a:t>you in the </a:t>
            </a:r>
            <a:r>
              <a:rPr lang="en-US"/>
              <a:t>next session!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191433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(2,4) Trees</a:t>
            </a:r>
            <a:br>
              <a:rPr lang="en-US" dirty="0"/>
            </a:br>
            <a:r>
              <a:rPr lang="en-US" dirty="0"/>
              <a:t>insertion</a:t>
            </a:r>
            <a:endParaRPr lang="x-none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5E6087-2EC5-4921-9D7F-16B1CDBEF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Node split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360B2E-7759-4A56-8FE9-FF9884100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19157"/>
            <a:ext cx="12069859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19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(2,4) Trees</a:t>
            </a:r>
            <a:br>
              <a:rPr lang="en-US" dirty="0"/>
            </a:br>
            <a:r>
              <a:rPr lang="en-US" dirty="0"/>
              <a:t>Deletion</a:t>
            </a:r>
            <a:endParaRPr lang="x-none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5E6087-2EC5-4921-9D7F-16B1CDBEF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4300912" cy="4024125"/>
          </a:xfrm>
        </p:spPr>
        <p:txBody>
          <a:bodyPr>
            <a:normAutofit/>
          </a:bodyPr>
          <a:lstStyle/>
          <a:p>
            <a:r>
              <a:rPr lang="en-US" altLang="zh-CN" dirty="0"/>
              <a:t>Fusion at node w may cause a new underflow to occur at the parent u of w, which triggers a transfer or fusion at u</a:t>
            </a:r>
          </a:p>
          <a:p>
            <a:r>
              <a:rPr lang="en-US" altLang="zh-CN" dirty="0"/>
              <a:t>Number of fusion operations is bounded by the height of the tree – O(log n)</a:t>
            </a:r>
          </a:p>
          <a:p>
            <a:endParaRPr lang="en-US" altLang="zh-CN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A65B24-0C8A-40B7-853A-70CB9DF1E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712" y="1951940"/>
            <a:ext cx="7039957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803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trees</a:t>
            </a:r>
            <a:endParaRPr lang="x-none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5E6087-2EC5-4921-9D7F-16B1CDBEF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5548745" cy="402412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AVL trees – need to perform rotations</a:t>
            </a:r>
          </a:p>
          <a:p>
            <a:r>
              <a:rPr lang="en-US" altLang="zh-CN" dirty="0"/>
              <a:t>2-4 trees – need to perform split and fusion operations</a:t>
            </a:r>
          </a:p>
          <a:p>
            <a:r>
              <a:rPr lang="en-US" altLang="zh-CN" dirty="0"/>
              <a:t>Red-black trees: O(1) structural changes after an update to stay balanced</a:t>
            </a:r>
          </a:p>
          <a:p>
            <a:r>
              <a:rPr lang="en-US" altLang="zh-CN" dirty="0"/>
              <a:t>Red-black tree</a:t>
            </a:r>
          </a:p>
          <a:p>
            <a:pPr lvl="1"/>
            <a:r>
              <a:rPr lang="en-US" altLang="zh-CN" dirty="0"/>
              <a:t>Binary search tree, nodes </a:t>
            </a:r>
            <a:r>
              <a:rPr lang="en-US" altLang="zh-CN" dirty="0" err="1"/>
              <a:t>coloured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b="1" dirty="0"/>
              <a:t>Root property</a:t>
            </a:r>
            <a:r>
              <a:rPr lang="en-US" altLang="zh-CN" dirty="0"/>
              <a:t>: root is black</a:t>
            </a:r>
          </a:p>
          <a:p>
            <a:pPr lvl="1"/>
            <a:r>
              <a:rPr lang="en-US" altLang="zh-CN" b="1" dirty="0"/>
              <a:t>Red property</a:t>
            </a:r>
            <a:r>
              <a:rPr lang="en-US" altLang="zh-CN" dirty="0"/>
              <a:t>: the children of a red node are black</a:t>
            </a:r>
          </a:p>
          <a:p>
            <a:pPr lvl="1"/>
            <a:r>
              <a:rPr lang="en-US" altLang="zh-CN" b="1" dirty="0"/>
              <a:t>Depth property</a:t>
            </a:r>
            <a:r>
              <a:rPr lang="en-US" altLang="zh-CN" dirty="0"/>
              <a:t>: all nodes with zero or one children have the same black depth</a:t>
            </a:r>
          </a:p>
          <a:p>
            <a:pPr lvl="1"/>
            <a:r>
              <a:rPr lang="en-US" altLang="zh-CN" b="1" dirty="0"/>
              <a:t>Black depth</a:t>
            </a:r>
            <a:r>
              <a:rPr lang="en-US" altLang="zh-CN" dirty="0"/>
              <a:t>: number of black ancestors</a:t>
            </a:r>
          </a:p>
          <a:p>
            <a:endParaRPr lang="en-US" altLang="zh-CN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2C6CBD-3743-4E1E-84CD-AA1977B6C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044" y="2877699"/>
            <a:ext cx="6134956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12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trees</a:t>
            </a:r>
            <a:br>
              <a:rPr lang="en-US" dirty="0"/>
            </a:br>
            <a:r>
              <a:rPr lang="en-US" dirty="0"/>
              <a:t>insertion</a:t>
            </a:r>
            <a:endParaRPr lang="x-none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5E6087-2EC5-4921-9D7F-16B1CDBEF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3609108" cy="4024125"/>
          </a:xfrm>
        </p:spPr>
        <p:txBody>
          <a:bodyPr>
            <a:normAutofit/>
          </a:bodyPr>
          <a:lstStyle/>
          <a:p>
            <a:r>
              <a:rPr lang="en-US" altLang="zh-CN" dirty="0"/>
              <a:t>Case 1: The sibling s of y is black (or None)</a:t>
            </a:r>
          </a:p>
          <a:p>
            <a:r>
              <a:rPr lang="en-US" altLang="zh-CN" dirty="0" err="1"/>
              <a:t>Trinode</a:t>
            </a:r>
            <a:r>
              <a:rPr lang="en-US" altLang="zh-CN" dirty="0"/>
              <a:t> restructuring</a:t>
            </a:r>
          </a:p>
          <a:p>
            <a:pPr lvl="1"/>
            <a:r>
              <a:rPr lang="en-US" altLang="zh-CN" dirty="0"/>
              <a:t>Node x, y, z</a:t>
            </a:r>
          </a:p>
          <a:p>
            <a:pPr lvl="1"/>
            <a:r>
              <a:rPr lang="en-US" altLang="zh-CN" dirty="0"/>
              <a:t>Label them a, b, and c</a:t>
            </a:r>
          </a:p>
          <a:p>
            <a:pPr lvl="1"/>
            <a:r>
              <a:rPr lang="en-US" altLang="zh-CN" dirty="0"/>
              <a:t>Replace z with the node labeled b and make nodes a and c the children of b</a:t>
            </a:r>
          </a:p>
          <a:p>
            <a:pPr lvl="1"/>
            <a:r>
              <a:rPr lang="en-US" altLang="zh-CN" dirty="0" err="1"/>
              <a:t>Colour</a:t>
            </a:r>
            <a:r>
              <a:rPr lang="en-US" altLang="zh-CN" dirty="0"/>
              <a:t> b black and a and c red</a:t>
            </a:r>
          </a:p>
          <a:p>
            <a:pPr lvl="1"/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7F96DC-7E14-4460-887C-82CB84113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908" y="2094816"/>
            <a:ext cx="7897091" cy="47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76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trees</a:t>
            </a:r>
            <a:br>
              <a:rPr lang="en-US" dirty="0"/>
            </a:br>
            <a:r>
              <a:rPr lang="en-US" dirty="0"/>
              <a:t>insertion</a:t>
            </a:r>
            <a:endParaRPr lang="x-none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5E6087-2EC5-4921-9D7F-16B1CDBEF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194560"/>
            <a:ext cx="4485295" cy="4024125"/>
          </a:xfrm>
        </p:spPr>
        <p:txBody>
          <a:bodyPr>
            <a:normAutofit/>
          </a:bodyPr>
          <a:lstStyle/>
          <a:p>
            <a:r>
              <a:rPr lang="en-US" altLang="zh-CN" dirty="0"/>
              <a:t>Case 2: sibling s of y is red</a:t>
            </a:r>
          </a:p>
          <a:p>
            <a:r>
              <a:rPr lang="en-US" altLang="zh-CN" dirty="0"/>
              <a:t>Overflow in its equivalent 2-4 tree</a:t>
            </a:r>
          </a:p>
          <a:p>
            <a:r>
              <a:rPr lang="en-US" altLang="zh-CN" dirty="0"/>
              <a:t>Fix: </a:t>
            </a:r>
            <a:r>
              <a:rPr lang="en-US" altLang="zh-CN" b="1" dirty="0"/>
              <a:t>split/</a:t>
            </a:r>
            <a:r>
              <a:rPr lang="en-US" altLang="zh-CN" b="1" dirty="0" err="1"/>
              <a:t>recolouring</a:t>
            </a:r>
            <a:endParaRPr lang="en-US" altLang="zh-CN" b="1" dirty="0"/>
          </a:p>
          <a:p>
            <a:r>
              <a:rPr lang="en-US" altLang="zh-CN" dirty="0" err="1"/>
              <a:t>Colour</a:t>
            </a:r>
            <a:r>
              <a:rPr lang="en-US" altLang="zh-CN" dirty="0"/>
              <a:t> y and s black and their parent z red</a:t>
            </a:r>
          </a:p>
          <a:p>
            <a:r>
              <a:rPr lang="en-US" altLang="zh-CN" dirty="0"/>
              <a:t>If z is root, it remains black</a:t>
            </a:r>
          </a:p>
          <a:p>
            <a:pPr lvl="1"/>
            <a:r>
              <a:rPr lang="en-US" altLang="zh-CN" dirty="0"/>
              <a:t>Unless z is the root, the portion of any path through the affected part of the tree is incident to one black node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712943-28AA-4037-BC72-59AF59508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094" y="1885256"/>
            <a:ext cx="7020905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8608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{2917B064-482E-6243-A8BD-B90913CCCAB4}tf10001079</Template>
  <TotalTime>12327</TotalTime>
  <Words>1685</Words>
  <Application>Microsoft Office PowerPoint</Application>
  <PresentationFormat>宽屏</PresentationFormat>
  <Paragraphs>241</Paragraphs>
  <Slides>43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9" baseType="lpstr">
      <vt:lpstr>等线</vt:lpstr>
      <vt:lpstr>宋体</vt:lpstr>
      <vt:lpstr>Arial</vt:lpstr>
      <vt:lpstr>Calibri</vt:lpstr>
      <vt:lpstr>Century Gothic</vt:lpstr>
      <vt:lpstr>Vapor Trail</vt:lpstr>
      <vt:lpstr>Sorting and selection</vt:lpstr>
      <vt:lpstr>Previously on  Binary search trees</vt:lpstr>
      <vt:lpstr>(2,4) Trees</vt:lpstr>
      <vt:lpstr>(2,4) Trees insertion</vt:lpstr>
      <vt:lpstr>(2,4) Trees insertion</vt:lpstr>
      <vt:lpstr>(2,4) Trees Deletion</vt:lpstr>
      <vt:lpstr>Red-black trees</vt:lpstr>
      <vt:lpstr>Red-black trees insertion</vt:lpstr>
      <vt:lpstr>Red-black trees insertion</vt:lpstr>
      <vt:lpstr>Red-black trees insertion</vt:lpstr>
      <vt:lpstr>Red-black trees insertion</vt:lpstr>
      <vt:lpstr>Red-black trees insertion</vt:lpstr>
      <vt:lpstr>Red-black trees insertion</vt:lpstr>
      <vt:lpstr>Red-black trees deletion</vt:lpstr>
      <vt:lpstr>Red-black trees deletion</vt:lpstr>
      <vt:lpstr>Red-black trees deletion</vt:lpstr>
      <vt:lpstr>Red-black trees deletion</vt:lpstr>
      <vt:lpstr>Red-black trees deletion</vt:lpstr>
      <vt:lpstr>Red-black trees deletion</vt:lpstr>
      <vt:lpstr>This lecture</vt:lpstr>
      <vt:lpstr>Sorting algorithm</vt:lpstr>
      <vt:lpstr>Insertion Sort</vt:lpstr>
      <vt:lpstr>Selection Sort</vt:lpstr>
      <vt:lpstr>Sorting with a priority queue</vt:lpstr>
      <vt:lpstr>Sorting with a priority queue</vt:lpstr>
      <vt:lpstr>Bubble sort</vt:lpstr>
      <vt:lpstr>Heap sort</vt:lpstr>
      <vt:lpstr>HEAP（堆）</vt:lpstr>
      <vt:lpstr>Heap sort</vt:lpstr>
      <vt:lpstr>Merge Sort</vt:lpstr>
      <vt:lpstr>Merge Sort</vt:lpstr>
      <vt:lpstr>Merge Sort</vt:lpstr>
      <vt:lpstr>Merge Sort</vt:lpstr>
      <vt:lpstr>Merge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and Algorithms  (maybe in Python)</dc:title>
  <dc:creator>Ran Wei</dc:creator>
  <cp:lastModifiedBy>Will</cp:lastModifiedBy>
  <cp:revision>826</cp:revision>
  <dcterms:created xsi:type="dcterms:W3CDTF">2021-02-27T08:05:06Z</dcterms:created>
  <dcterms:modified xsi:type="dcterms:W3CDTF">2021-06-01T23:40:46Z</dcterms:modified>
</cp:coreProperties>
</file>